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48"/>
  </p:notesMasterIdLst>
  <p:sldIdLst>
    <p:sldId id="260" r:id="rId3"/>
    <p:sldId id="266" r:id="rId4"/>
    <p:sldId id="294" r:id="rId5"/>
    <p:sldId id="270" r:id="rId6"/>
    <p:sldId id="297" r:id="rId7"/>
    <p:sldId id="332" r:id="rId8"/>
    <p:sldId id="298" r:id="rId9"/>
    <p:sldId id="293" r:id="rId10"/>
    <p:sldId id="274" r:id="rId11"/>
    <p:sldId id="299" r:id="rId12"/>
    <p:sldId id="292" r:id="rId13"/>
    <p:sldId id="302" r:id="rId14"/>
    <p:sldId id="304" r:id="rId15"/>
    <p:sldId id="305" r:id="rId16"/>
    <p:sldId id="280" r:id="rId17"/>
    <p:sldId id="300" r:id="rId18"/>
    <p:sldId id="307" r:id="rId19"/>
    <p:sldId id="308" r:id="rId20"/>
    <p:sldId id="311" r:id="rId21"/>
    <p:sldId id="310" r:id="rId22"/>
    <p:sldId id="291" r:id="rId23"/>
    <p:sldId id="271" r:id="rId24"/>
    <p:sldId id="312" r:id="rId25"/>
    <p:sldId id="313" r:id="rId26"/>
    <p:sldId id="322" r:id="rId27"/>
    <p:sldId id="314" r:id="rId28"/>
    <p:sldId id="315" r:id="rId29"/>
    <p:sldId id="324" r:id="rId30"/>
    <p:sldId id="325" r:id="rId31"/>
    <p:sldId id="329" r:id="rId32"/>
    <p:sldId id="316" r:id="rId33"/>
    <p:sldId id="317" r:id="rId34"/>
    <p:sldId id="318" r:id="rId35"/>
    <p:sldId id="323" r:id="rId36"/>
    <p:sldId id="319" r:id="rId37"/>
    <p:sldId id="320" r:id="rId38"/>
    <p:sldId id="321" r:id="rId39"/>
    <p:sldId id="326" r:id="rId40"/>
    <p:sldId id="327" r:id="rId41"/>
    <p:sldId id="328" r:id="rId42"/>
    <p:sldId id="295" r:id="rId43"/>
    <p:sldId id="277" r:id="rId44"/>
    <p:sldId id="330" r:id="rId45"/>
    <p:sldId id="331" r:id="rId46"/>
    <p:sldId id="288" r:id="rId47"/>
  </p:sldIdLst>
  <p:sldSz cx="9144000" cy="6858000" type="screen4x3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5" userDrawn="1">
          <p15:clr>
            <a:srgbClr val="A4A3A4"/>
          </p15:clr>
        </p15:guide>
        <p15:guide id="2" pos="5125" userDrawn="1">
          <p15:clr>
            <a:srgbClr val="A4A3A4"/>
          </p15:clr>
        </p15:guide>
        <p15:guide id="3" pos="1519" userDrawn="1">
          <p15:clr>
            <a:srgbClr val="A4A3A4"/>
          </p15:clr>
        </p15:guide>
        <p15:guide id="5" orient="horz" pos="1139" userDrawn="1">
          <p15:clr>
            <a:srgbClr val="A4A3A4"/>
          </p15:clr>
        </p15:guide>
        <p15:guide id="6" orient="horz" pos="2319" userDrawn="1">
          <p15:clr>
            <a:srgbClr val="A4A3A4"/>
          </p15:clr>
        </p15:guide>
        <p15:guide id="7" orient="horz" pos="322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14F"/>
    <a:srgbClr val="0174AB"/>
    <a:srgbClr val="666666"/>
    <a:srgbClr val="BFC0C0"/>
    <a:srgbClr val="9F9D9A"/>
    <a:srgbClr val="0A377B"/>
    <a:srgbClr val="000000"/>
    <a:srgbClr val="083F80"/>
    <a:srgbClr val="1F497D"/>
    <a:srgbClr val="9677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16" autoAdjust="0"/>
    <p:restoredTop sz="94660"/>
  </p:normalViewPr>
  <p:slideViewPr>
    <p:cSldViewPr snapToGrid="0" showGuides="1">
      <p:cViewPr varScale="1">
        <p:scale>
          <a:sx n="157" d="100"/>
          <a:sy n="157" d="100"/>
        </p:scale>
        <p:origin x="1456" y="160"/>
      </p:cViewPr>
      <p:guideLst>
        <p:guide orient="horz" pos="255"/>
        <p:guide pos="5125"/>
        <p:guide pos="1519"/>
        <p:guide orient="horz" pos="1139"/>
        <p:guide orient="horz" pos="2319"/>
        <p:guide orient="horz" pos="322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13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0A7A06-B06E-4BA1-8343-1CCBE8492F9B}" type="datetimeFigureOut">
              <a:rPr lang="zh-CN" altLang="en-US" smtClean="0"/>
              <a:t>2017/6/2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A2CBA-E486-4DC8-8696-C7854B0A28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017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02/06/17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16969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02/06/17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686993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02/06/17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485401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02/06/17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68470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02/06/17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27474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02/06/17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01815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02/06/17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05519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02/06/17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61477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02/06/17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69317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02/06/17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10486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02/06/17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04851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02/06/17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397471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02/06/17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81286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02/06/17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9126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02/06/17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3105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02/06/17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44906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02/06/17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843427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02/06/17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5426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02/06/17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22355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02/06/17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7339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02/06/17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72800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02/06/17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86585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F31D4-1AA4-45E7-8F10-C007A9A6DDB0}" type="datetimeFigureOut">
              <a:rPr lang="zh-HK" altLang="en-US" smtClean="0"/>
              <a:pPr/>
              <a:t>02/06/17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830749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02/06/17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910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>
    <p:wipe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hyperlink" Target="https://github.com/Allenzwli/LMediaSystem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7303842" y="688489"/>
            <a:ext cx="1764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中南大学</a:t>
            </a:r>
            <a:endParaRPr lang="zh-HK" altLang="en-US" sz="2800" b="1" spc="300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46275" y="2705726"/>
            <a:ext cx="54514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我们毕业啦</a:t>
            </a:r>
            <a:endParaRPr lang="en-US" altLang="zh-CN" sz="7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其实是答辩的标题地方</a:t>
            </a:r>
            <a:endParaRPr lang="en-US" altLang="zh-CN" sz="1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2259000"/>
            <a:ext cx="9144000" cy="234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5501" y="3036533"/>
            <a:ext cx="8992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36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多媒体在线管理系统的设计</a:t>
            </a:r>
            <a:endParaRPr lang="en-US" altLang="zh-CN" sz="3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235076" y="4785180"/>
            <a:ext cx="1357313" cy="400052"/>
          </a:xfrm>
          <a:prstGeom prst="rect">
            <a:avLst/>
          </a:prstGeom>
          <a:solidFill>
            <a:srgbClr val="92D14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endParaRPr lang="zh-HK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235076" y="5306673"/>
            <a:ext cx="1357313" cy="400052"/>
          </a:xfrm>
          <a:prstGeom prst="rect">
            <a:avLst/>
          </a:prstGeom>
          <a:solidFill>
            <a:srgbClr val="92D14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指导老师</a:t>
            </a:r>
            <a:endParaRPr lang="zh-HK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20962" y="4800540"/>
            <a:ext cx="1614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李钊伟</a:t>
            </a:r>
            <a:endParaRPr lang="zh-HK" altLang="en-US" sz="2000" b="1" spc="3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620962" y="5322033"/>
            <a:ext cx="1614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彭春华</a:t>
            </a:r>
            <a:endParaRPr lang="zh-HK" altLang="en-US" sz="2000" b="1" spc="3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205" y="610866"/>
            <a:ext cx="678466" cy="67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1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矩形 94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6" name="矩形 95"/>
          <p:cNvSpPr/>
          <p:nvPr/>
        </p:nvSpPr>
        <p:spPr>
          <a:xfrm>
            <a:off x="1310539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7" name="文本框 96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8" name="直接连接符 97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本框 98"/>
          <p:cNvSpPr txBox="1"/>
          <p:nvPr/>
        </p:nvSpPr>
        <p:spPr>
          <a:xfrm>
            <a:off x="1303056" y="93911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466913" y="869207"/>
            <a:ext cx="2448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Android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应用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17901" y="1553673"/>
            <a:ext cx="754701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   一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、开发环境</a:t>
            </a:r>
            <a:endParaRPr lang="zh-CN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1.</a:t>
            </a:r>
            <a:r>
              <a:rPr lang="zh-CN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开发工具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: Android Studio 2.3</a:t>
            </a:r>
          </a:p>
          <a:p>
            <a:pPr>
              <a:lnSpc>
                <a:spcPct val="200000"/>
              </a:lnSpc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	2.SDK</a:t>
            </a:r>
            <a:r>
              <a:rPr lang="zh-CN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编译版本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: API 25(Android 7.1.1)</a:t>
            </a:r>
            <a:endParaRPr lang="zh-CN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	3.</a:t>
            </a:r>
            <a:r>
              <a:rPr lang="zh-CN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兼容性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: API 16(Android 4.1)</a:t>
            </a:r>
            <a:r>
              <a:rPr lang="zh-CN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以上</a:t>
            </a:r>
          </a:p>
          <a:p>
            <a:pPr>
              <a:lnSpc>
                <a:spcPct val="200000"/>
              </a:lnSpc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	4.</a:t>
            </a:r>
            <a:r>
              <a:rPr lang="zh-CN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构建工具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: </a:t>
            </a:r>
            <a:r>
              <a:rPr lang="en-US" altLang="zh-CN" sz="1600" dirty="0" err="1">
                <a:latin typeface="Microsoft YaHei" charset="-122"/>
                <a:ea typeface="Microsoft YaHei" charset="-122"/>
                <a:cs typeface="Microsoft YaHei" charset="-122"/>
              </a:rPr>
              <a:t>Gradle</a:t>
            </a:r>
            <a:endParaRPr lang="zh-CN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304800" algn="just">
              <a:lnSpc>
                <a:spcPct val="200000"/>
              </a:lnSpc>
              <a:spcAft>
                <a:spcPts val="0"/>
              </a:spcAft>
            </a:pP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304800" algn="just">
              <a:lnSpc>
                <a:spcPct val="200000"/>
              </a:lnSpc>
              <a:spcAft>
                <a:spcPts val="0"/>
              </a:spcAft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二、运行环境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	1.</a:t>
            </a:r>
            <a:r>
              <a:rPr lang="zh-CN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测试</a:t>
            </a:r>
            <a:r>
              <a:rPr lang="zh-CN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机型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号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小米手机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2S</a:t>
            </a:r>
            <a:endParaRPr lang="zh-CN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	2.</a:t>
            </a:r>
            <a:r>
              <a:rPr lang="zh-CN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测试机操作系统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:MIUI 8.7.5.11</a:t>
            </a:r>
            <a:r>
              <a:rPr lang="zh-CN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开发版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CN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基于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Android 5.0.2 LRX22G)</a:t>
            </a:r>
            <a:endParaRPr lang="zh-CN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581795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详细设计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083219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03056" y="93911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82139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466913" y="869207"/>
            <a:ext cx="2448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数据库设计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17901" y="1553673"/>
            <a:ext cx="75470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1.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音频文件信息表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songs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63" y="2176584"/>
            <a:ext cx="81788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11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03056" y="93911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82139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466913" y="869207"/>
            <a:ext cx="2448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数据库设计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17901" y="1553673"/>
            <a:ext cx="75470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视频文件信息表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videos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98700"/>
            <a:ext cx="81280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09246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03056" y="93911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82139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466913" y="869207"/>
            <a:ext cx="2448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数据库设计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17901" y="1553673"/>
            <a:ext cx="75470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3.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管理员信息表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admins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10" y="2322078"/>
            <a:ext cx="8128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3584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03056" y="93911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82139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466913" y="869207"/>
            <a:ext cx="2448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Web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应用开发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893625" y="1756100"/>
            <a:ext cx="75470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一、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MVC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模式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      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Model-View-Controller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974" y="3110235"/>
            <a:ext cx="4536872" cy="277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3622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03056" y="93911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82139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466913" y="869207"/>
            <a:ext cx="2448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Web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应用开发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17901" y="1553673"/>
            <a:ext cx="754701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二、整体设计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    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1.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前端</a:t>
            </a:r>
            <a:r>
              <a:rPr lang="en-US" altLang="zh-CN" sz="1600" dirty="0" err="1" smtClean="0">
                <a:latin typeface="Microsoft YaHei" charset="-122"/>
                <a:ea typeface="Microsoft YaHei" charset="-122"/>
                <a:cs typeface="Microsoft YaHei" charset="-122"/>
              </a:rPr>
              <a:t>jsp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页面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使用</a:t>
            </a:r>
            <a:r>
              <a:rPr lang="en-US" altLang="zh-CN" sz="1200" dirty="0" smtClean="0">
                <a:latin typeface="Microsoft YaHei" charset="-122"/>
                <a:ea typeface="Microsoft YaHei" charset="-122"/>
                <a:cs typeface="Microsoft YaHei" charset="-122"/>
              </a:rPr>
              <a:t>jQuery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sz="1200" dirty="0" smtClean="0">
                <a:latin typeface="Microsoft YaHei" charset="-122"/>
                <a:ea typeface="Microsoft YaHei" charset="-122"/>
                <a:cs typeface="Microsoft YaHei" charset="-122"/>
              </a:rPr>
              <a:t>Bootstrap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开发</a:t>
            </a:r>
            <a:endParaRPr lang="en-US" altLang="zh-CN" sz="12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     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控制器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Controller</a:t>
            </a:r>
          </a:p>
          <a:p>
            <a:pPr>
              <a:lnSpc>
                <a:spcPct val="200000"/>
              </a:lnSpc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使用</a:t>
            </a:r>
            <a:r>
              <a:rPr lang="en-US" altLang="zh-CN" sz="1200" dirty="0" smtClean="0">
                <a:latin typeface="Microsoft YaHei" charset="-122"/>
                <a:ea typeface="Microsoft YaHei" charset="-122"/>
                <a:cs typeface="Microsoft YaHei" charset="-122"/>
              </a:rPr>
              <a:t>Spring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200" dirty="0" smtClean="0">
                <a:latin typeface="Microsoft YaHei" charset="-122"/>
                <a:ea typeface="Microsoft YaHei" charset="-122"/>
                <a:cs typeface="Microsoft YaHei" charset="-122"/>
              </a:rPr>
              <a:t>MVC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框架开发，</a:t>
            </a:r>
            <a:r>
              <a:rPr lang="en-US" altLang="zh-CN" sz="1200" dirty="0" err="1" smtClean="0">
                <a:latin typeface="Microsoft YaHei" charset="-122"/>
                <a:ea typeface="Microsoft YaHei" charset="-122"/>
                <a:cs typeface="Microsoft YaHei" charset="-122"/>
              </a:rPr>
              <a:t>MusicController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1200" dirty="0" err="1" smtClean="0">
                <a:latin typeface="Microsoft YaHei" charset="-122"/>
                <a:ea typeface="Microsoft YaHei" charset="-122"/>
                <a:cs typeface="Microsoft YaHei" charset="-122"/>
              </a:rPr>
              <a:t>AdminController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1200" dirty="0" err="1" smtClean="0">
                <a:latin typeface="Microsoft YaHei" charset="-122"/>
                <a:ea typeface="Microsoft YaHei" charset="-122"/>
                <a:cs typeface="Microsoft YaHei" charset="-122"/>
              </a:rPr>
              <a:t>VideoController</a:t>
            </a:r>
            <a:endParaRPr lang="en-US" altLang="zh-CN" sz="12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     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3.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业务逻辑层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Service</a:t>
            </a:r>
          </a:p>
          <a:p>
            <a:pPr>
              <a:lnSpc>
                <a:spcPct val="200000"/>
              </a:lnSpc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由</a:t>
            </a:r>
            <a:r>
              <a:rPr lang="en-US" altLang="zh-CN" sz="1200" dirty="0" smtClean="0">
                <a:latin typeface="Microsoft YaHei" charset="-122"/>
                <a:ea typeface="Microsoft YaHei" charset="-122"/>
                <a:cs typeface="Microsoft YaHei" charset="-122"/>
              </a:rPr>
              <a:t>Spring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容器管理、</a:t>
            </a:r>
            <a:r>
              <a:rPr lang="en-US" altLang="zh-CN" sz="1200" dirty="0" err="1" smtClean="0">
                <a:latin typeface="Microsoft YaHei" charset="-122"/>
                <a:ea typeface="Microsoft YaHei" charset="-122"/>
                <a:cs typeface="Microsoft YaHei" charset="-122"/>
              </a:rPr>
              <a:t>MusicService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1200" dirty="0" err="1" smtClean="0">
                <a:latin typeface="Microsoft YaHei" charset="-122"/>
                <a:ea typeface="Microsoft YaHei" charset="-122"/>
                <a:cs typeface="Microsoft YaHei" charset="-122"/>
              </a:rPr>
              <a:t>AdminService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1200" dirty="0" err="1" smtClean="0">
                <a:latin typeface="Microsoft YaHei" charset="-122"/>
                <a:ea typeface="Microsoft YaHei" charset="-122"/>
                <a:cs typeface="Microsoft YaHei" charset="-122"/>
              </a:rPr>
              <a:t>VideoService</a:t>
            </a:r>
            <a:endParaRPr lang="en-US" altLang="zh-CN" sz="12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    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4.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持久层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Mapper</a:t>
            </a:r>
          </a:p>
          <a:p>
            <a:pPr>
              <a:lnSpc>
                <a:spcPct val="200000"/>
              </a:lnSpc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使用</a:t>
            </a:r>
            <a:r>
              <a:rPr lang="en-US" altLang="zh-CN" sz="1200" dirty="0" err="1" smtClean="0">
                <a:latin typeface="Microsoft YaHei" charset="-122"/>
                <a:ea typeface="Microsoft YaHei" charset="-122"/>
                <a:cs typeface="Microsoft YaHei" charset="-122"/>
              </a:rPr>
              <a:t>MyBatis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框架开发，由</a:t>
            </a:r>
            <a:r>
              <a:rPr lang="en-US" altLang="zh-CN" sz="1200" dirty="0" smtClean="0">
                <a:latin typeface="Microsoft YaHei" charset="-122"/>
                <a:ea typeface="Microsoft YaHei" charset="-122"/>
                <a:cs typeface="Microsoft YaHei" charset="-122"/>
              </a:rPr>
              <a:t>Spring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容器管理、</a:t>
            </a:r>
            <a:r>
              <a:rPr lang="en-US" altLang="zh-CN" sz="1200" dirty="0" err="1" smtClean="0">
                <a:latin typeface="Microsoft YaHei" charset="-122"/>
                <a:ea typeface="Microsoft YaHei" charset="-122"/>
                <a:cs typeface="Microsoft YaHei" charset="-122"/>
              </a:rPr>
              <a:t>MusicMapper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1200" dirty="0" err="1" smtClean="0">
                <a:latin typeface="Microsoft YaHei" charset="-122"/>
                <a:ea typeface="Microsoft YaHei" charset="-122"/>
                <a:cs typeface="Microsoft YaHei" charset="-122"/>
              </a:rPr>
              <a:t>AdminMapper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1200" dirty="0" err="1" smtClean="0">
                <a:latin typeface="Microsoft YaHei" charset="-122"/>
                <a:ea typeface="Microsoft YaHei" charset="-122"/>
                <a:cs typeface="Microsoft YaHei" charset="-122"/>
              </a:rPr>
              <a:t>VideoMapper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     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818452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03056" y="93911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82139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2955115" y="800809"/>
            <a:ext cx="3233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Android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应用开发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17901" y="1553673"/>
            <a:ext cx="754701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一、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MVP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模式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      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Model-View-Presenter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262" y="2860535"/>
            <a:ext cx="265747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1631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03056" y="93911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82139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17901" y="1553673"/>
            <a:ext cx="754701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二、整体设计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      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1.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主界面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en-US" altLang="zh-CN" sz="1200" dirty="0" err="1" smtClean="0">
                <a:latin typeface="Microsoft YaHei" charset="-122"/>
                <a:ea typeface="Microsoft YaHei" charset="-122"/>
                <a:cs typeface="Microsoft YaHei" charset="-122"/>
              </a:rPr>
              <a:t>MainActivity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1200" dirty="0" err="1" smtClean="0">
                <a:latin typeface="Microsoft YaHei" charset="-122"/>
                <a:ea typeface="Microsoft YaHei" charset="-122"/>
                <a:cs typeface="Microsoft YaHei" charset="-122"/>
              </a:rPr>
              <a:t>MainInteractor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1200" dirty="0" err="1" smtClean="0">
                <a:latin typeface="Microsoft YaHei" charset="-122"/>
                <a:ea typeface="Microsoft YaHei" charset="-122"/>
                <a:cs typeface="Microsoft YaHei" charset="-122"/>
              </a:rPr>
              <a:t>MainPresenter</a:t>
            </a:r>
            <a:endParaRPr lang="en-US" altLang="zh-CN" sz="12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     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本地音频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en-US" altLang="zh-CN" sz="1200" dirty="0" err="1" smtClean="0">
                <a:latin typeface="Microsoft YaHei" charset="-122"/>
                <a:ea typeface="Microsoft YaHei" charset="-122"/>
                <a:cs typeface="Microsoft YaHei" charset="-122"/>
              </a:rPr>
              <a:t>LocalMusicFragment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1200" dirty="0" err="1" smtClean="0">
                <a:latin typeface="Microsoft YaHei" charset="-122"/>
                <a:ea typeface="Microsoft YaHei" charset="-122"/>
                <a:cs typeface="Microsoft YaHei" charset="-122"/>
              </a:rPr>
              <a:t>LocalMusicInteractor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1200" dirty="0" err="1" smtClean="0">
                <a:latin typeface="Microsoft YaHei" charset="-122"/>
                <a:ea typeface="Microsoft YaHei" charset="-122"/>
                <a:cs typeface="Microsoft YaHei" charset="-122"/>
              </a:rPr>
              <a:t>LocalMusicPresenter</a:t>
            </a:r>
            <a:endParaRPr lang="en-US" altLang="zh-CN" sz="12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      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3.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本地视频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en-US" altLang="zh-CN" sz="1200" dirty="0" err="1" smtClean="0">
                <a:latin typeface="Microsoft YaHei" charset="-122"/>
                <a:ea typeface="Microsoft YaHei" charset="-122"/>
                <a:cs typeface="Microsoft YaHei" charset="-122"/>
              </a:rPr>
              <a:t>LocalVideoFragment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1200" dirty="0" err="1" smtClean="0">
                <a:latin typeface="Microsoft YaHei" charset="-122"/>
                <a:ea typeface="Microsoft YaHei" charset="-122"/>
                <a:cs typeface="Microsoft YaHei" charset="-122"/>
              </a:rPr>
              <a:t>LocalVideoInteractor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1200" dirty="0" err="1" smtClean="0">
                <a:latin typeface="Microsoft YaHei" charset="-122"/>
                <a:ea typeface="Microsoft YaHei" charset="-122"/>
                <a:cs typeface="Microsoft YaHei" charset="-122"/>
              </a:rPr>
              <a:t>LocalMusicPresenter</a:t>
            </a:r>
            <a:endParaRPr lang="en-US" altLang="zh-CN" sz="12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     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4.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在线音频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en-US" altLang="zh-CN" sz="1200" dirty="0" err="1" smtClean="0">
                <a:latin typeface="Microsoft YaHei" charset="-122"/>
                <a:ea typeface="Microsoft YaHei" charset="-122"/>
                <a:cs typeface="Microsoft YaHei" charset="-122"/>
              </a:rPr>
              <a:t>OnlineMusicFragment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1200" dirty="0" err="1" smtClean="0">
                <a:latin typeface="Microsoft YaHei" charset="-122"/>
                <a:ea typeface="Microsoft YaHei" charset="-122"/>
                <a:cs typeface="Microsoft YaHei" charset="-122"/>
              </a:rPr>
              <a:t>OnlineMusicInteractor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1200" dirty="0" err="1" smtClean="0">
                <a:latin typeface="Microsoft YaHei" charset="-122"/>
                <a:ea typeface="Microsoft YaHei" charset="-122"/>
                <a:cs typeface="Microsoft YaHei" charset="-122"/>
              </a:rPr>
              <a:t>OnlineMusicPresenter</a:t>
            </a:r>
            <a:endParaRPr lang="en-US" altLang="zh-CN" sz="12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       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5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在线视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频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en-US" altLang="zh-CN" sz="1200" dirty="0" err="1" smtClean="0">
                <a:latin typeface="Microsoft YaHei" charset="-122"/>
                <a:ea typeface="Microsoft YaHei" charset="-122"/>
                <a:cs typeface="Microsoft YaHei" charset="-122"/>
              </a:rPr>
              <a:t>OnlineVideoFragment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1200" dirty="0" err="1" smtClean="0">
                <a:latin typeface="Microsoft YaHei" charset="-122"/>
                <a:ea typeface="Microsoft YaHei" charset="-122"/>
                <a:cs typeface="Microsoft YaHei" charset="-122"/>
              </a:rPr>
              <a:t>OnlineVideoInteractor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1200" dirty="0" err="1" smtClean="0">
                <a:latin typeface="Microsoft YaHei" charset="-122"/>
                <a:ea typeface="Microsoft YaHei" charset="-122"/>
                <a:cs typeface="Microsoft YaHei" charset="-122"/>
              </a:rPr>
              <a:t>OnlineVideoPresenter</a:t>
            </a:r>
            <a:endParaRPr lang="en-US" altLang="zh-CN" sz="12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          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6.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管理员操作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en-US" altLang="zh-CN" sz="1200" dirty="0" err="1" smtClean="0">
                <a:latin typeface="Microsoft YaHei" charset="-122"/>
                <a:ea typeface="Microsoft YaHei" charset="-122"/>
                <a:cs typeface="Microsoft YaHei" charset="-122"/>
              </a:rPr>
              <a:t>AdminManageFragment</a:t>
            </a:r>
            <a:endParaRPr lang="en-US" altLang="zh-CN" sz="12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955115" y="800809"/>
            <a:ext cx="3233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Android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应用开发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977961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03056" y="93911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82139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466913" y="869207"/>
            <a:ext cx="2448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接口设计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17901" y="1553673"/>
            <a:ext cx="7547018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服务端与客户端接口设计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     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      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lang="zh-CN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50" y="2466497"/>
            <a:ext cx="59817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2611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5003007" y="1735931"/>
            <a:ext cx="0" cy="3386138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6072677" y="1630718"/>
            <a:ext cx="1795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067426" y="2274851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067426" y="3019447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92D1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z="2800" b="1" spc="300" dirty="0">
              <a:solidFill>
                <a:srgbClr val="92D1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067426" y="3784494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92D1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z="2800" b="1" spc="300" dirty="0">
              <a:solidFill>
                <a:srgbClr val="92D1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067426" y="4475263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635920" y="2197034"/>
            <a:ext cx="1947861" cy="1940713"/>
            <a:chOff x="1709739" y="2636838"/>
            <a:chExt cx="1590160" cy="1584325"/>
          </a:xfrm>
          <a:effectLst/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1206355" y="4137747"/>
            <a:ext cx="265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HK" altLang="en-US" sz="2800" b="1" spc="300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582915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03056" y="93911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82139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466913" y="869207"/>
            <a:ext cx="2448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安全性设计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17901" y="1553673"/>
            <a:ext cx="754701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    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1.Session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验证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服务端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     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.Token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验证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客户端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      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lang="zh-CN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19936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运行效果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90393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4022326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07818" y="93911"/>
            <a:ext cx="126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416522" y="704201"/>
            <a:ext cx="24489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Web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应用</a:t>
            </a:r>
            <a:endParaRPr kumimoji="1" lang="en-US" altLang="zh-CN" sz="28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身份认证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61" y="1860618"/>
            <a:ext cx="7283200" cy="439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7967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4022326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07818" y="93911"/>
            <a:ext cx="126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331803" y="619687"/>
            <a:ext cx="24489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Web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应用</a:t>
            </a:r>
            <a:endParaRPr kumimoji="1" lang="en-US" altLang="zh-CN" sz="28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新增音频文件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53" y="1750185"/>
            <a:ext cx="7323294" cy="495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0912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15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4022326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07818" y="93911"/>
            <a:ext cx="126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416522" y="560304"/>
            <a:ext cx="24489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Web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应用</a:t>
            </a:r>
            <a:endParaRPr kumimoji="1" lang="en-US" altLang="zh-CN" sz="28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音频管理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78" y="1655436"/>
            <a:ext cx="7371844" cy="498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213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4022326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07818" y="93911"/>
            <a:ext cx="126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460186" y="453791"/>
            <a:ext cx="23616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Web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应用</a:t>
            </a:r>
          </a:p>
          <a:p>
            <a:pPr algn="ctr"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高级搜索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39" y="1584001"/>
            <a:ext cx="7612342" cy="51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4826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4022326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07818" y="93911"/>
            <a:ext cx="126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416522" y="463243"/>
            <a:ext cx="24489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Web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应用</a:t>
            </a:r>
            <a:endParaRPr kumimoji="1" lang="en-US" altLang="zh-CN" sz="28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新增视频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24" y="1663572"/>
            <a:ext cx="7501316" cy="507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2127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4022326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07818" y="93911"/>
            <a:ext cx="126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619268" y="446085"/>
            <a:ext cx="20579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Web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应用</a:t>
            </a:r>
            <a:endParaRPr kumimoji="1" lang="en-US" altLang="zh-CN" sz="28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视频管理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19" y="1535344"/>
            <a:ext cx="7614604" cy="515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3401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4022326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07818" y="93911"/>
            <a:ext cx="126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507903" y="446085"/>
            <a:ext cx="4337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Web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应用</a:t>
            </a:r>
            <a:endParaRPr kumimoji="1" lang="en-US" altLang="zh-CN" sz="28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新增普通管理员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超级管理员下操作）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38" y="1646414"/>
            <a:ext cx="7290924" cy="493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8871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4022326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07818" y="93911"/>
            <a:ext cx="126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507903" y="446085"/>
            <a:ext cx="4337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Web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应用</a:t>
            </a:r>
            <a:endParaRPr kumimoji="1" lang="en-US" altLang="zh-CN" sz="28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管理普通管理员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超级管理员下操作）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56" y="1646414"/>
            <a:ext cx="7432534" cy="503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458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项目简介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817574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4022326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07818" y="93911"/>
            <a:ext cx="126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507903" y="446085"/>
            <a:ext cx="4337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Web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应用</a:t>
            </a:r>
            <a:endParaRPr kumimoji="1" lang="en-US" altLang="zh-CN" sz="28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普通管理员</a:t>
            </a:r>
            <a:r>
              <a:rPr kumimoji="1" lang="zh-CN" altLang="en-US" sz="2000" smtClean="0">
                <a:latin typeface="Microsoft YaHei" charset="-122"/>
                <a:ea typeface="Microsoft YaHei" charset="-122"/>
                <a:cs typeface="Microsoft YaHei" charset="-122"/>
              </a:rPr>
              <a:t>下“账号管理”页面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26" y="1646414"/>
            <a:ext cx="7422967" cy="502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0308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4022326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07818" y="93911"/>
            <a:ext cx="126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354989" y="560304"/>
            <a:ext cx="2434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Android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应用</a:t>
            </a:r>
            <a:endParaRPr kumimoji="1" lang="en-US" altLang="zh-CN" sz="28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主界面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500" y="1760633"/>
            <a:ext cx="2555819" cy="454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787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4022326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07818" y="93911"/>
            <a:ext cx="126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0331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354989" y="560304"/>
            <a:ext cx="2434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Android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应用</a:t>
            </a:r>
            <a:endParaRPr kumimoji="1" lang="en-US" altLang="zh-CN" sz="28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本地音频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020" y="1760633"/>
            <a:ext cx="2655958" cy="472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0278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4022326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07818" y="93911"/>
            <a:ext cx="126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354989" y="560304"/>
            <a:ext cx="2434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Android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应用</a:t>
            </a:r>
            <a:endParaRPr kumimoji="1" lang="en-US" altLang="zh-CN" sz="28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在线音频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89" y="1869260"/>
            <a:ext cx="2699546" cy="479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8226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4022326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07818" y="93911"/>
            <a:ext cx="126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354989" y="560304"/>
            <a:ext cx="2434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Android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应用</a:t>
            </a:r>
            <a:endParaRPr kumimoji="1" lang="en-US" altLang="zh-CN" sz="28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在线音频播放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575" y="1760633"/>
            <a:ext cx="2733338" cy="485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72922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4022326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07818" y="93911"/>
            <a:ext cx="126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123994" y="550852"/>
            <a:ext cx="32121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Android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应用</a:t>
            </a:r>
            <a:endParaRPr kumimoji="1" lang="en-US" altLang="zh-CN" sz="28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本地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在线视频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列表播放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861" y="1760633"/>
            <a:ext cx="2736429" cy="486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0670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4022326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07818" y="93911"/>
            <a:ext cx="126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123994" y="550852"/>
            <a:ext cx="32121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Android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应用</a:t>
            </a:r>
            <a:endParaRPr kumimoji="1" lang="en-US" altLang="zh-CN" sz="28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本地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在线视频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全屏播放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051" y="1848242"/>
            <a:ext cx="7379936" cy="415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3935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4022326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07818" y="93911"/>
            <a:ext cx="126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734" y="1737889"/>
            <a:ext cx="2825441" cy="5023006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123994" y="550852"/>
            <a:ext cx="32121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Android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应用</a:t>
            </a:r>
            <a:endParaRPr kumimoji="1" lang="en-US" altLang="zh-CN" sz="28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管理员操作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137586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4022326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07818" y="93911"/>
            <a:ext cx="126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123994" y="550852"/>
            <a:ext cx="32121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Android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应用</a:t>
            </a:r>
            <a:endParaRPr kumimoji="1" lang="en-US" altLang="zh-CN" sz="28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管理员上传音频文件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062" y="1751181"/>
            <a:ext cx="2776998" cy="493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06381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4022326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07818" y="93911"/>
            <a:ext cx="126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136531" y="590052"/>
            <a:ext cx="6131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Android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应用</a:t>
            </a:r>
            <a:endParaRPr kumimoji="1" lang="en-US" altLang="zh-CN" sz="28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管理员选择上传视频文件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唤起系统文件管理器并筛选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320" y="1848242"/>
            <a:ext cx="2676638" cy="475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7730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4" name="矩形 13"/>
          <p:cNvSpPr/>
          <p:nvPr/>
        </p:nvSpPr>
        <p:spPr>
          <a:xfrm>
            <a:off x="50800" y="97061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5227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917901" y="1539887"/>
            <a:ext cx="754701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200000"/>
              </a:lnSpc>
              <a:spcAft>
                <a:spcPts val="0"/>
              </a:spcAft>
            </a:pPr>
            <a:r>
              <a:rPr lang="zh-CN" altLang="en-US" sz="1600" kern="100" dirty="0" smtClean="0"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lang="zh-CN" altLang="zh-CN" sz="1600" kern="100" dirty="0" smtClean="0">
                <a:latin typeface="Microsoft YaHei" charset="-122"/>
                <a:ea typeface="Microsoft YaHei" charset="-122"/>
                <a:cs typeface="Microsoft YaHei" charset="-122"/>
              </a:rPr>
              <a:t>要求</a:t>
            </a:r>
            <a:r>
              <a:rPr lang="zh-CN" altLang="zh-CN" sz="1600" kern="100" dirty="0">
                <a:latin typeface="Microsoft YaHei" charset="-122"/>
                <a:ea typeface="Microsoft YaHei" charset="-122"/>
                <a:cs typeface="Microsoft YaHei" charset="-122"/>
              </a:rPr>
              <a:t>设计一个基于</a:t>
            </a:r>
            <a:r>
              <a:rPr lang="en-US" altLang="zh-CN" sz="1600" kern="100" dirty="0">
                <a:latin typeface="Microsoft YaHei" charset="-122"/>
                <a:ea typeface="Microsoft YaHei" charset="-122"/>
                <a:cs typeface="Microsoft YaHei" charset="-122"/>
              </a:rPr>
              <a:t>Android</a:t>
            </a:r>
            <a:r>
              <a:rPr lang="zh-CN" altLang="zh-CN" sz="1600" kern="100" dirty="0">
                <a:latin typeface="Microsoft YaHei" charset="-122"/>
                <a:ea typeface="Microsoft YaHei" charset="-122"/>
                <a:cs typeface="Microsoft YaHei" charset="-122"/>
              </a:rPr>
              <a:t>的多媒体在线管理系统，在</a:t>
            </a:r>
            <a:r>
              <a:rPr lang="zh-CN" altLang="zh-CN" sz="1600" u="sng" kern="1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智能终端</a:t>
            </a:r>
            <a:r>
              <a:rPr lang="zh-CN" altLang="zh-CN" sz="1600" kern="100" dirty="0">
                <a:latin typeface="Microsoft YaHei" charset="-122"/>
                <a:ea typeface="Microsoft YaHei" charset="-122"/>
                <a:cs typeface="Microsoft YaHei" charset="-122"/>
              </a:rPr>
              <a:t>能实现对多媒体服务器内容的查询、一定权限的增删、下载、播放等功能；多媒体内容可在线播放也可下载播放，具有播放、暂停、停止、上下曲选择、音量调节等功能；</a:t>
            </a:r>
            <a:r>
              <a:rPr lang="zh-CN" altLang="zh-CN" sz="1600" u="sng" kern="1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多媒体服务器</a:t>
            </a:r>
            <a:r>
              <a:rPr lang="zh-CN" altLang="zh-CN" sz="1600" kern="100" dirty="0">
                <a:latin typeface="Microsoft YaHei" charset="-122"/>
                <a:ea typeface="Microsoft YaHei" charset="-122"/>
                <a:cs typeface="Microsoft YaHei" charset="-122"/>
              </a:rPr>
              <a:t>可实现音视频资源的增删、分类查询、用户权限管理等功能。</a:t>
            </a:r>
          </a:p>
          <a:p>
            <a:pPr>
              <a:lnSpc>
                <a:spcPct val="200000"/>
              </a:lnSpc>
            </a:pPr>
            <a:r>
              <a:rPr lang="zh-CN" altLang="en-US" sz="1600" kern="100" dirty="0" smtClean="0">
                <a:latin typeface="Microsoft YaHei" charset="-122"/>
                <a:ea typeface="Microsoft YaHei" charset="-122"/>
                <a:cs typeface="Microsoft YaHei" charset="-122"/>
              </a:rPr>
              <a:t>       </a:t>
            </a:r>
            <a:r>
              <a:rPr lang="zh-CN" altLang="zh-CN" sz="1600" kern="100" dirty="0" smtClean="0">
                <a:latin typeface="Microsoft YaHei" charset="-122"/>
                <a:ea typeface="Microsoft YaHei" charset="-122"/>
                <a:cs typeface="Microsoft YaHei" charset="-122"/>
              </a:rPr>
              <a:t>设计</a:t>
            </a:r>
            <a:r>
              <a:rPr lang="zh-CN" altLang="zh-CN" sz="1600" kern="100" dirty="0">
                <a:latin typeface="Microsoft YaHei" charset="-122"/>
                <a:ea typeface="Microsoft YaHei" charset="-122"/>
                <a:cs typeface="Microsoft YaHei" charset="-122"/>
              </a:rPr>
              <a:t>界面要求有良好的操作性，设计要求完成多媒体在线管理系统的编程与调试，能在服务器和</a:t>
            </a:r>
            <a:r>
              <a:rPr lang="en-US" altLang="zh-CN" sz="1600" kern="100" dirty="0">
                <a:latin typeface="Microsoft YaHei" charset="-122"/>
                <a:ea typeface="Microsoft YaHei" charset="-122"/>
                <a:cs typeface="Microsoft YaHei" charset="-122"/>
              </a:rPr>
              <a:t>Android</a:t>
            </a:r>
            <a:r>
              <a:rPr lang="zh-CN" altLang="zh-CN" sz="1600" kern="100" dirty="0">
                <a:latin typeface="Microsoft YaHei" charset="-122"/>
                <a:ea typeface="Microsoft YaHei" charset="-122"/>
                <a:cs typeface="Microsoft YaHei" charset="-122"/>
              </a:rPr>
              <a:t>智能终端设备上运行。</a:t>
            </a:r>
            <a:r>
              <a:rPr lang="zh-CN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09775" y="816612"/>
            <a:ext cx="1693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项目任务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21548" y="4786930"/>
            <a:ext cx="2366920" cy="923330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b="1" dirty="0" smtClean="0">
                <a:latin typeface="Microsoft YaHei" charset="-122"/>
                <a:ea typeface="Microsoft YaHei" charset="-122"/>
                <a:cs typeface="Microsoft YaHei" charset="-122"/>
              </a:rPr>
              <a:t>Web</a:t>
            </a:r>
            <a:r>
              <a:rPr kumimoji="1"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应用</a:t>
            </a:r>
            <a:r>
              <a:rPr kumimoji="1" lang="en-US" altLang="zh-CN" b="1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服务端</a:t>
            </a:r>
            <a:r>
              <a:rPr kumimoji="1" lang="en-US" altLang="zh-CN" b="1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kumimoji="1" lang="en-US" altLang="zh-CN" b="1" dirty="0" smtClean="0">
                <a:latin typeface="Microsoft YaHei" charset="-122"/>
                <a:ea typeface="Microsoft YaHei" charset="-122"/>
                <a:cs typeface="Microsoft YaHei" charset="-122"/>
              </a:rPr>
              <a:t>Android</a:t>
            </a:r>
            <a:r>
              <a:rPr kumimoji="1"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应用</a:t>
            </a:r>
            <a:r>
              <a:rPr kumimoji="1" lang="en-US" altLang="zh-CN" b="1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客户端</a:t>
            </a:r>
            <a:r>
              <a:rPr kumimoji="1" lang="en-US" altLang="zh-CN" b="1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endParaRPr kumimoji="1" lang="zh-CN" altLang="en-US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623970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4022326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07818" y="93911"/>
            <a:ext cx="126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en-US" altLang="zh-CN" spc="3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136531" y="590051"/>
            <a:ext cx="54702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Android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应用</a:t>
            </a:r>
            <a:endParaRPr kumimoji="1" lang="en-US" altLang="zh-CN" sz="28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音视频文件下载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显示在通知栏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299" y="1790380"/>
            <a:ext cx="2696969" cy="479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3283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总结展望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580638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性能优化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798930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666666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07818" y="93911"/>
            <a:ext cx="126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770574" y="93911"/>
            <a:ext cx="1344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25387" y="792352"/>
            <a:ext cx="7493225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一、总结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     本毕业设计项目包含数据库设计、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Web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前端开发、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Web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后台开发、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Android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客户端开发。涉及多种编程语言，包括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SQL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查询语句编写，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HTML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页面编写、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CSS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样式编写、</a:t>
            </a:r>
            <a:r>
              <a:rPr kumimoji="1" lang="en-US" altLang="zh-CN" sz="1400" dirty="0" err="1">
                <a:latin typeface="Microsoft YaHei" charset="-122"/>
                <a:ea typeface="Microsoft YaHei" charset="-122"/>
                <a:cs typeface="Microsoft YaHei" charset="-122"/>
              </a:rPr>
              <a:t>J</a:t>
            </a:r>
            <a:r>
              <a:rPr kumimoji="1" lang="en-US" altLang="zh-CN" sz="1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avascript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脚本编写、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Web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后台和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Android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客户端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Java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代码编写，以上由本人全栈式独立开发完成。</a:t>
            </a:r>
            <a:endParaRPr kumimoji="1" lang="en-US" altLang="zh-CN" sz="1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       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Web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服务端使用了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MVC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模式开发，使用了当下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Java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Web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开发中主流的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Spring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MVC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Spring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en-US" altLang="zh-CN" sz="1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MyBatis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三大框架，通过使用数据库连接池、建立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MySQL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索引、</a:t>
            </a:r>
            <a:r>
              <a:rPr kumimoji="1" lang="en-US" altLang="zh-CN" sz="1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Mybatis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开启查询缓存、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Spring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依赖注入、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AOP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面向切面编程和前端页面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CDN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加速等方式提高了系统性能、降低了各模块之间的耦合性。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        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Android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客户端基于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MVP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模式开发，自定义懒加载</a:t>
            </a:r>
            <a:r>
              <a:rPr kumimoji="1" lang="en-US" altLang="zh-CN" sz="1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LazyFragment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、自定义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View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控件、用</a:t>
            </a:r>
            <a:r>
              <a:rPr kumimoji="1" lang="en-US" altLang="zh-CN" sz="1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ButterKnife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进行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View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注解绑定，完成毕业设计任务需求，并具有更好的可扩展性和可维护性。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418810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性能优化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798930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666666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07818" y="93911"/>
            <a:ext cx="126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770574" y="93911"/>
            <a:ext cx="1344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25387" y="986560"/>
            <a:ext cx="749322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二、展望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     本毕业设计可以进一步拓展的技术要点如下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      前端页面的开发可以选择使用当下正流行的前端新技术，如</a:t>
            </a:r>
            <a:r>
              <a:rPr kumimoji="1" lang="en-US" altLang="zh-CN" sz="1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AngularJs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en-US" altLang="zh-CN" sz="1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Vue.js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en-US" altLang="zh-CN" sz="1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React.js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等，其中体现了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MVVM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数据绑定和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COP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面向组件编程等更优雅的设计思想。</a:t>
            </a:r>
            <a:endParaRPr kumimoji="1" lang="en-US" altLang="zh-CN" sz="1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      为了更好地提高系统的性能，可以在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Web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应用部署时，可配置</a:t>
            </a:r>
            <a:r>
              <a:rPr kumimoji="1" lang="en-US" altLang="zh-CN" sz="1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Nginx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Tomcat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进行集群和负载均衡。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      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Android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客户端可以通过</a:t>
            </a:r>
            <a:r>
              <a:rPr kumimoji="1" lang="en-US" altLang="zh-CN" sz="1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GreenDao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进行数据缓存；优化播放器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UI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界面设计，如使用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C/C++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语言进行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Android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NDK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开发背景模糊效果。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954760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性能优化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798930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666666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07818" y="93911"/>
            <a:ext cx="126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770574" y="93911"/>
            <a:ext cx="1344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416522" y="704201"/>
            <a:ext cx="24489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开源</a:t>
            </a:r>
            <a:endParaRPr kumimoji="1" lang="en-US" altLang="zh-CN" sz="28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44797" y="1442865"/>
            <a:ext cx="749322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本人已将项目源代码已开源到</a:t>
            </a:r>
            <a:r>
              <a:rPr kumimoji="1" lang="en-US" altLang="zh-CN" sz="2000" dirty="0" err="1" smtClean="0">
                <a:latin typeface="Microsoft YaHei" charset="-122"/>
                <a:ea typeface="Microsoft YaHei" charset="-122"/>
                <a:cs typeface="Microsoft YaHei" charset="-122"/>
              </a:rPr>
              <a:t>Github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上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1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  <a:hlinkClick r:id="rId2"/>
              </a:rPr>
              <a:t>https://github.com/Allenzwli/LMediaSystem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434589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24100" y="3744658"/>
            <a:ext cx="4495800" cy="938213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HK" altLang="en-US" sz="66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009900" y="4758425"/>
            <a:ext cx="3124200" cy="461665"/>
            <a:chOff x="2425700" y="4391967"/>
            <a:chExt cx="3124200" cy="461665"/>
          </a:xfrm>
        </p:grpSpPr>
        <p:sp>
          <p:nvSpPr>
            <p:cNvPr id="3" name="矩形 2"/>
            <p:cNvSpPr/>
            <p:nvPr/>
          </p:nvSpPr>
          <p:spPr>
            <a:xfrm>
              <a:off x="2425700" y="4406899"/>
              <a:ext cx="1244600" cy="431800"/>
            </a:xfrm>
            <a:prstGeom prst="rect">
              <a:avLst/>
            </a:prstGeom>
            <a:solidFill>
              <a:srgbClr val="92D14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答辩人</a:t>
              </a:r>
              <a:endParaRPr lang="zh-HK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886200" y="4391967"/>
              <a:ext cx="1663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spc="300" dirty="0" smtClean="0">
                  <a:solidFill>
                    <a:srgbClr val="0174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李钊伟</a:t>
              </a:r>
              <a:endParaRPr lang="zh-HK" altLang="en-US" sz="2400" b="1" spc="3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3648075" y="1637910"/>
            <a:ext cx="1847850" cy="1720986"/>
            <a:chOff x="1164" y="687"/>
            <a:chExt cx="3219" cy="2998"/>
          </a:xfrm>
          <a:solidFill>
            <a:srgbClr val="0174AB"/>
          </a:solidFill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284631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4" name="矩形 13"/>
          <p:cNvSpPr/>
          <p:nvPr/>
        </p:nvSpPr>
        <p:spPr>
          <a:xfrm>
            <a:off x="50800" y="97061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5227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917901" y="1553673"/>
            <a:ext cx="754701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一、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Web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应用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1.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身份认证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超级管理员、普通管理员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	2.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音频文件管理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上传、删除、多条件查询、排序浏览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	3.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视频文件管理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上传、删除、查询、排序浏览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	4.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权限管理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创建、删除普通管理员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725229" y="793803"/>
            <a:ext cx="1693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功能需求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196" y="3387469"/>
            <a:ext cx="4794459" cy="327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2227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4" name="矩形 13"/>
          <p:cNvSpPr/>
          <p:nvPr/>
        </p:nvSpPr>
        <p:spPr>
          <a:xfrm>
            <a:off x="50800" y="97061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5227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917901" y="1317023"/>
            <a:ext cx="7547018" cy="2077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二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Android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应用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1.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本地音频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查询、播放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本地视频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查询、播放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3.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在线音频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查询、在线播放、下载、删除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4.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在线视频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查询、在线播放、下载、删除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5.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管理员操作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同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Web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应用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endParaRPr lang="zh-CN" altLang="en-US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25229" y="793803"/>
            <a:ext cx="1693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功能需求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63" y="3394515"/>
            <a:ext cx="7444673" cy="345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96266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4" name="矩形 13"/>
          <p:cNvSpPr/>
          <p:nvPr/>
        </p:nvSpPr>
        <p:spPr>
          <a:xfrm>
            <a:off x="50800" y="97061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5227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917901" y="1553673"/>
            <a:ext cx="754701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200000"/>
              </a:lnSpc>
              <a:spcAft>
                <a:spcPts val="0"/>
              </a:spcAft>
            </a:pP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一、性能需求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304800"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1.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系统响应速度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304800"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	2.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系统的可维护性和可扩展性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304800"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3.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操作易用性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304800" algn="just">
              <a:lnSpc>
                <a:spcPct val="200000"/>
              </a:lnSpc>
              <a:spcAft>
                <a:spcPts val="0"/>
              </a:spcAft>
            </a:pP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二、安全性需求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304800"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区分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角色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普通管理员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sz="1600" smtClean="0">
                <a:latin typeface="Microsoft YaHei" charset="-122"/>
                <a:ea typeface="Microsoft YaHei" charset="-122"/>
                <a:cs typeface="Microsoft YaHei" charset="-122"/>
              </a:rPr>
              <a:t>超级管理员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304800" algn="just">
              <a:lnSpc>
                <a:spcPct val="200000"/>
              </a:lnSpc>
              <a:spcAft>
                <a:spcPts val="0"/>
              </a:spcAft>
            </a:pP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三、兼容性需求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304800" algn="just">
              <a:lnSpc>
                <a:spcPct val="200000"/>
              </a:lnSpc>
              <a:spcAft>
                <a:spcPts val="0"/>
              </a:spcAft>
            </a:pP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         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1.Web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应用兼容主流浏览器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304800"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2.Android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应用兼容市场上的智能手机设备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25229" y="793803"/>
            <a:ext cx="1693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其他需求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771060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开发环境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工欲善其事必先利其器</a:t>
              </a:r>
              <a:endParaRPr lang="zh-HK" altLang="en-U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757510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矩形 94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6" name="矩形 95"/>
          <p:cNvSpPr/>
          <p:nvPr/>
        </p:nvSpPr>
        <p:spPr>
          <a:xfrm>
            <a:off x="1310539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7" name="文本框 96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8" name="直接连接符 97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本框 98"/>
          <p:cNvSpPr txBox="1"/>
          <p:nvPr/>
        </p:nvSpPr>
        <p:spPr>
          <a:xfrm>
            <a:off x="1303056" y="93911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3668585" y="849664"/>
            <a:ext cx="2003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Web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应用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917901" y="1553673"/>
            <a:ext cx="714042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一、开发环境</a:t>
            </a:r>
            <a:endParaRPr lang="zh-CN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	1.</a:t>
            </a:r>
            <a:r>
              <a:rPr lang="zh-CN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开发工具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: </a:t>
            </a:r>
            <a:r>
              <a:rPr lang="en-US" altLang="zh-CN" sz="1600" dirty="0" err="1">
                <a:latin typeface="Microsoft YaHei" charset="-122"/>
                <a:ea typeface="Microsoft YaHei" charset="-122"/>
                <a:cs typeface="Microsoft YaHei" charset="-122"/>
              </a:rPr>
              <a:t>IntelliJ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 IDEA 2017.1</a:t>
            </a:r>
            <a:endParaRPr lang="zh-CN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	2.Java</a:t>
            </a:r>
            <a:r>
              <a:rPr lang="zh-CN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版本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: 1.8.121</a:t>
            </a:r>
            <a:endParaRPr lang="zh-CN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	3.</a:t>
            </a:r>
            <a:r>
              <a:rPr lang="zh-CN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构建工具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: Maven</a:t>
            </a:r>
            <a:endParaRPr lang="zh-CN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	4.</a:t>
            </a:r>
            <a:r>
              <a:rPr lang="zh-CN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开发机操作系统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: </a:t>
            </a:r>
            <a:r>
              <a:rPr lang="en-US" altLang="zh-CN" sz="1600" dirty="0" err="1">
                <a:latin typeface="Microsoft YaHei" charset="-122"/>
                <a:ea typeface="Microsoft YaHei" charset="-122"/>
                <a:cs typeface="Microsoft YaHei" charset="-122"/>
              </a:rPr>
              <a:t>M</a:t>
            </a:r>
            <a:r>
              <a:rPr lang="en-US" altLang="zh-CN" sz="1600" dirty="0" err="1" smtClean="0">
                <a:latin typeface="Microsoft YaHei" charset="-122"/>
                <a:ea typeface="Microsoft YaHei" charset="-122"/>
                <a:cs typeface="Microsoft YaHei" charset="-122"/>
              </a:rPr>
              <a:t>acOS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Sierra 10.12.4 </a:t>
            </a:r>
            <a:endParaRPr lang="zh-CN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二、运行环境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1.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服务器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购于阿里云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公网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IP: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hr-HR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112.74.175.94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	2.</a:t>
            </a:r>
            <a:r>
              <a:rPr lang="zh-CN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服务器操作系统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: </a:t>
            </a:r>
            <a:r>
              <a:rPr lang="en-US" altLang="zh-CN" sz="1600" dirty="0" err="1">
                <a:latin typeface="Microsoft YaHei" charset="-122"/>
                <a:ea typeface="Microsoft YaHei" charset="-122"/>
                <a:cs typeface="Microsoft YaHei" charset="-122"/>
              </a:rPr>
              <a:t>CentOS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 6.8</a:t>
            </a:r>
            <a:endParaRPr lang="zh-CN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	3.Web</a:t>
            </a:r>
            <a:r>
              <a:rPr lang="zh-CN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容器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: Apache Tomcat 8.0.43</a:t>
            </a:r>
            <a:endParaRPr lang="zh-CN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	4.</a:t>
            </a:r>
            <a:r>
              <a:rPr lang="zh-CN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数据库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: 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MySQL 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5.1.73</a:t>
            </a:r>
            <a:endParaRPr lang="zh-CN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	5.Java</a:t>
            </a:r>
            <a:r>
              <a:rPr lang="zh-CN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版本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: 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1.8.131</a:t>
            </a:r>
            <a:endParaRPr lang="zh-CN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280400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1053</TotalTime>
  <Words>1121</Words>
  <Application>Microsoft Macintosh PowerPoint</Application>
  <PresentationFormat>全屏显示(4:3)</PresentationFormat>
  <Paragraphs>363</Paragraphs>
  <Slides>45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45</vt:i4>
      </vt:variant>
    </vt:vector>
  </HeadingPairs>
  <TitlesOfParts>
    <vt:vector size="54" baseType="lpstr">
      <vt:lpstr>Calibri</vt:lpstr>
      <vt:lpstr>Calibri Light</vt:lpstr>
      <vt:lpstr>Microsoft YaHei</vt:lpstr>
      <vt:lpstr>宋体</vt:lpstr>
      <vt:lpstr>微软雅黑</vt:lpstr>
      <vt:lpstr>新細明體</vt:lpstr>
      <vt:lpstr>Arial</vt:lpstr>
      <vt:lpstr>Office 主题</vt:lpstr>
      <vt:lpstr>3_Office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第一PPT模板网-WWW.1PPT.COM</dc:creator>
  <dc:description>第一PPT模板网-WWW.1PPT.COM</dc:description>
  <cp:lastModifiedBy>Microsoft Office 用户</cp:lastModifiedBy>
  <cp:revision>218</cp:revision>
  <dcterms:created xsi:type="dcterms:W3CDTF">2015-02-19T23:46:49Z</dcterms:created>
  <dcterms:modified xsi:type="dcterms:W3CDTF">2017-06-02T04:06:22Z</dcterms:modified>
</cp:coreProperties>
</file>